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0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797675" cy="9926638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(MS)" panose="020B0604020202020204" charset="0"/>
      <p:regular r:id="rId7"/>
    </p:embeddedFont>
    <p:embeddedFont>
      <p:font typeface="Calibri (MS) Bold" panose="020B0604020202020204" charset="0"/>
      <p:regular r:id="rId8"/>
    </p:embeddedFont>
    <p:embeddedFont>
      <p:font typeface="Cascadia Mono SemiLight" panose="020B060402020202020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5C5944-5340-5443-FFB5-532E976397E5}" name="Imhof Tina" initials="IT" userId="S-1-5-21-4188120786-1267690402-392790447-4644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68" d="100"/>
          <a:sy n="68" d="100"/>
        </p:scale>
        <p:origin x="26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8/10/relationships/authors" Target="author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551B684-7120-4A41-AF6D-87C08FA8DF1F}" authorId="{FD5C5944-5340-5443-FFB5-532E976397E5}" created="2026-02-09T13:05:25.33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2" creationId="{00000000-0000-0000-0000-000000000000}"/>
    </ac:deMkLst>
    <p188:txBody>
      <a:bodyPr/>
      <a:lstStyle/>
      <a:p>
        <a:r>
          <a:rPr lang="de-DE"/>
          <a:t>Unten ist Platz für Eure Logos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microsoft.com/office/2018/10/relationships/comments" Target="../comments/modernComment_100_0.xml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9329158"/>
            <a:ext cx="7604916" cy="1404912"/>
          </a:xfrm>
          <a:custGeom>
            <a:avLst/>
            <a:gdLst/>
            <a:ahLst/>
            <a:cxnLst/>
            <a:rect l="l" t="t" r="r" b="b"/>
            <a:pathLst>
              <a:path w="11722973" h="3611417">
                <a:moveTo>
                  <a:pt x="11722973" y="0"/>
                </a:moveTo>
                <a:lnTo>
                  <a:pt x="0" y="0"/>
                </a:lnTo>
                <a:lnTo>
                  <a:pt x="0" y="3611418"/>
                </a:lnTo>
                <a:lnTo>
                  <a:pt x="11722973" y="3611418"/>
                </a:lnTo>
                <a:lnTo>
                  <a:pt x="11722973" y="0"/>
                </a:lnTo>
                <a:close/>
              </a:path>
            </a:pathLst>
          </a:custGeom>
          <a:blipFill>
            <a:blip r:embed="rId2"/>
            <a:stretch>
              <a:fillRect l="-1971" r="-1971"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3" name="Group 3"/>
          <p:cNvGrpSpPr/>
          <p:nvPr/>
        </p:nvGrpSpPr>
        <p:grpSpPr>
          <a:xfrm>
            <a:off x="-1" y="-40671"/>
            <a:ext cx="7556501" cy="2932295"/>
            <a:chOff x="0" y="0"/>
            <a:chExt cx="14959630" cy="3909727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4959630" cy="3909727"/>
            </a:xfrm>
            <a:prstGeom prst="rect">
              <a:avLst/>
            </a:prstGeom>
            <a:gradFill rotWithShape="1">
              <a:gsLst>
                <a:gs pos="0">
                  <a:srgbClr val="CDFFD8">
                    <a:alpha val="32000"/>
                  </a:srgbClr>
                </a:gs>
                <a:gs pos="100000">
                  <a:srgbClr val="94B9FF">
                    <a:alpha val="3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 rot="962231">
            <a:off x="6538649" y="2291135"/>
            <a:ext cx="1300778" cy="1288953"/>
          </a:xfrm>
          <a:custGeom>
            <a:avLst/>
            <a:gdLst/>
            <a:ahLst/>
            <a:cxnLst/>
            <a:rect l="l" t="t" r="r" b="b"/>
            <a:pathLst>
              <a:path w="1300778" h="1288953">
                <a:moveTo>
                  <a:pt x="0" y="0"/>
                </a:moveTo>
                <a:lnTo>
                  <a:pt x="1300778" y="0"/>
                </a:lnTo>
                <a:lnTo>
                  <a:pt x="1300778" y="1288953"/>
                </a:lnTo>
                <a:lnTo>
                  <a:pt x="0" y="1288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 rot="5846051">
            <a:off x="6551823" y="3205747"/>
            <a:ext cx="1252493" cy="1259362"/>
          </a:xfrm>
          <a:custGeom>
            <a:avLst/>
            <a:gdLst/>
            <a:ahLst/>
            <a:cxnLst/>
            <a:rect l="l" t="t" r="r" b="b"/>
            <a:pathLst>
              <a:path w="1252493" h="1259362">
                <a:moveTo>
                  <a:pt x="0" y="0"/>
                </a:moveTo>
                <a:lnTo>
                  <a:pt x="1252493" y="0"/>
                </a:lnTo>
                <a:lnTo>
                  <a:pt x="1252493" y="1259363"/>
                </a:lnTo>
                <a:lnTo>
                  <a:pt x="0" y="1259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7" name="Group 7"/>
          <p:cNvGrpSpPr/>
          <p:nvPr/>
        </p:nvGrpSpPr>
        <p:grpSpPr>
          <a:xfrm>
            <a:off x="0" y="2441950"/>
            <a:ext cx="6594418" cy="1209406"/>
            <a:chOff x="0" y="0"/>
            <a:chExt cx="2747340" cy="2663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7339" cy="266385"/>
            </a:xfrm>
            <a:custGeom>
              <a:avLst/>
              <a:gdLst/>
              <a:ahLst/>
              <a:cxnLst/>
              <a:rect l="l" t="t" r="r" b="b"/>
              <a:pathLst>
                <a:path w="2747339" h="266385">
                  <a:moveTo>
                    <a:pt x="0" y="0"/>
                  </a:moveTo>
                  <a:lnTo>
                    <a:pt x="2747339" y="0"/>
                  </a:lnTo>
                  <a:lnTo>
                    <a:pt x="2747339" y="266385"/>
                  </a:lnTo>
                  <a:lnTo>
                    <a:pt x="0" y="266385"/>
                  </a:lnTo>
                  <a:close/>
                </a:path>
              </a:pathLst>
            </a:custGeom>
            <a:solidFill>
              <a:srgbClr val="B21010"/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33350"/>
              <a:ext cx="2747340" cy="399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3243" y="4028692"/>
            <a:ext cx="6919226" cy="356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1999" b="1" spc="-99" dirty="0" err="1">
                <a:solidFill>
                  <a:srgbClr val="221D1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Vorträge</a:t>
            </a:r>
            <a:r>
              <a:rPr lang="en-US" sz="1999" b="1" spc="-99" dirty="0">
                <a:solidFill>
                  <a:srgbClr val="221D1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für Frauen, Impulse, </a:t>
            </a:r>
            <a:r>
              <a:rPr lang="en-US" sz="1999" b="1" spc="-99" dirty="0" err="1">
                <a:solidFill>
                  <a:srgbClr val="221D1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Perspektiven</a:t>
            </a:r>
            <a:r>
              <a:rPr lang="en-US" sz="1999" b="1" spc="-99" dirty="0">
                <a:solidFill>
                  <a:srgbClr val="221D1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sz="1999" b="1" spc="-99" dirty="0" err="1">
                <a:solidFill>
                  <a:srgbClr val="221D1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Beratung</a:t>
            </a:r>
            <a:r>
              <a:rPr lang="en-US" sz="1999" b="1" spc="-99" dirty="0">
                <a:solidFill>
                  <a:srgbClr val="221D1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für Frauen</a:t>
            </a:r>
          </a:p>
          <a:p>
            <a:pPr algn="ctr">
              <a:lnSpc>
                <a:spcPts val="2340"/>
              </a:lnSpc>
            </a:pP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Teilzeitausbildung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verstehen: Sie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bietet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Menschen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mit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Familienverantwortung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oder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anderen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Verpflichtungen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neue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Wege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zu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einem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qualifizierten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Berufsabschluss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– </a:t>
            </a:r>
          </a:p>
          <a:p>
            <a:pPr algn="ctr">
              <a:lnSpc>
                <a:spcPts val="2340"/>
              </a:lnSpc>
            </a:pP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und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Betrieben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die Chance,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bisher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ungenutzte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Potenziale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zu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erschließen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.                  Wie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geht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 das</a:t>
            </a:r>
            <a:r>
              <a:rPr lang="en-US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? </a:t>
            </a:r>
            <a:r>
              <a:rPr lang="en-US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Wir</a:t>
            </a:r>
            <a:r>
              <a:rPr lang="en-US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beantworten</a:t>
            </a:r>
            <a:r>
              <a:rPr lang="en-US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s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ehr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gerne, 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gemeinsam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mit</a:t>
            </a:r>
            <a:r>
              <a:rPr lang="en-US" sz="1800" spc="-89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unseren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Netzwerkpartnern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, 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Ihre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 </a:t>
            </a:r>
            <a:r>
              <a:rPr lang="en-US" sz="1800" spc="-89" dirty="0" err="1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Fragen</a:t>
            </a:r>
            <a:endParaRPr lang="en-US" sz="1800" spc="-89" dirty="0">
              <a:solidFill>
                <a:srgbClr val="221D1A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2340"/>
              </a:lnSpc>
            </a:pPr>
            <a:endParaRPr lang="en-US" sz="1800" spc="-89" dirty="0">
              <a:solidFill>
                <a:srgbClr val="221D1A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2340"/>
              </a:lnSpc>
            </a:pPr>
            <a:r>
              <a:rPr lang="en-US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22.06.26:  Frauen  von 18 bis 29 Jahre </a:t>
            </a:r>
          </a:p>
          <a:p>
            <a:pPr algn="ctr">
              <a:lnSpc>
                <a:spcPts val="2340"/>
              </a:lnSpc>
            </a:pP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23.06.26: Frauen </a:t>
            </a:r>
            <a:r>
              <a:rPr lang="en-US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a</a:t>
            </a: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b 50 Jahren</a:t>
            </a:r>
          </a:p>
          <a:p>
            <a:pPr algn="ctr">
              <a:lnSpc>
                <a:spcPts val="2340"/>
              </a:lnSpc>
            </a:pPr>
            <a:r>
              <a:rPr lang="en-US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24.06.26: Frauen von 30-49 Jahre</a:t>
            </a:r>
            <a:endParaRPr lang="en-US" sz="1800" spc="-89" dirty="0">
              <a:solidFill>
                <a:srgbClr val="221D1A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2340"/>
              </a:lnSpc>
            </a:pPr>
            <a:r>
              <a:rPr lang="en-US" sz="1800" spc="-89" dirty="0">
                <a:solidFill>
                  <a:srgbClr val="221D1A"/>
                </a:solidFill>
                <a:latin typeface="Calibri (MS)"/>
                <a:ea typeface="Calibri (MS)"/>
                <a:cs typeface="Calibri (MS)"/>
                <a:sym typeface="Calibri (MS)"/>
              </a:rPr>
              <a:t>            </a:t>
            </a:r>
          </a:p>
          <a:p>
            <a:pPr algn="ctr">
              <a:lnSpc>
                <a:spcPts val="2340"/>
              </a:lnSpc>
            </a:pPr>
            <a:endParaRPr lang="en-US" sz="1800" spc="-89" dirty="0">
              <a:solidFill>
                <a:srgbClr val="221D1A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149851" y="9649734"/>
            <a:ext cx="2133600" cy="814978"/>
          </a:xfrm>
          <a:custGeom>
            <a:avLst/>
            <a:gdLst/>
            <a:ahLst/>
            <a:cxnLst/>
            <a:rect l="l" t="t" r="r" b="b"/>
            <a:pathLst>
              <a:path w="1660049" h="830025">
                <a:moveTo>
                  <a:pt x="0" y="0"/>
                </a:moveTo>
                <a:lnTo>
                  <a:pt x="1660049" y="0"/>
                </a:lnTo>
                <a:lnTo>
                  <a:pt x="1660049" y="830025"/>
                </a:lnTo>
                <a:lnTo>
                  <a:pt x="0" y="8300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TextBox 13"/>
          <p:cNvSpPr txBox="1"/>
          <p:nvPr/>
        </p:nvSpPr>
        <p:spPr>
          <a:xfrm>
            <a:off x="-168003" y="442845"/>
            <a:ext cx="7772919" cy="1833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2400" b="1" dirty="0" err="1">
                <a:solidFill>
                  <a:srgbClr val="B21010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  <a:sym typeface="Calibri (MS) Bold"/>
              </a:rPr>
              <a:t>Veranstaltungsreihe</a:t>
            </a:r>
            <a:r>
              <a:rPr lang="en-US" sz="2400" b="1" dirty="0">
                <a:solidFill>
                  <a:srgbClr val="B21010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  <a:sym typeface="Calibri (MS) Bold"/>
              </a:rPr>
              <a:t> für Frauen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B21010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  <a:sym typeface="Calibri (MS) Bold"/>
              </a:rPr>
              <a:t>“</a:t>
            </a:r>
            <a:r>
              <a:rPr lang="en-US" sz="2400" b="1" dirty="0" err="1">
                <a:solidFill>
                  <a:srgbClr val="B21010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  <a:sym typeface="Calibri (MS) Bold"/>
              </a:rPr>
              <a:t>Chancen</a:t>
            </a:r>
            <a:r>
              <a:rPr lang="en-US" sz="2400" b="1" dirty="0">
                <a:solidFill>
                  <a:srgbClr val="B21010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  <a:sym typeface="Calibri (MS) Bold"/>
              </a:rPr>
              <a:t> </a:t>
            </a:r>
            <a:r>
              <a:rPr lang="en-US" sz="2400" b="1" dirty="0" err="1">
                <a:solidFill>
                  <a:srgbClr val="B21010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  <a:sym typeface="Calibri (MS) Bold"/>
              </a:rPr>
              <a:t>entdecken</a:t>
            </a:r>
            <a:r>
              <a:rPr lang="en-US" sz="2400" b="1" dirty="0">
                <a:solidFill>
                  <a:srgbClr val="B21010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  <a:sym typeface="Calibri (MS) Bold"/>
              </a:rPr>
              <a:t>-Zukunft gestalten”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B2101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Teilzeitausbildung</a:t>
            </a:r>
            <a:r>
              <a:rPr lang="en-US" sz="2400" b="1" dirty="0">
                <a:solidFill>
                  <a:srgbClr val="B2101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b="1" dirty="0" err="1">
                <a:solidFill>
                  <a:srgbClr val="B2101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als</a:t>
            </a:r>
            <a:r>
              <a:rPr lang="en-US" sz="2400" b="1" dirty="0">
                <a:solidFill>
                  <a:srgbClr val="B2101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Chance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6450" y="2545403"/>
            <a:ext cx="557946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400" b="1" u="none" strike="noStrike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22. - 24.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Juni</a:t>
            </a:r>
            <a:r>
              <a:rPr lang="en-US" sz="2400" b="1" u="none" strike="noStrike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2026</a:t>
            </a:r>
            <a:r>
              <a:rPr lang="en-US" sz="24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;</a:t>
            </a:r>
            <a:r>
              <a:rPr lang="en-US" sz="2400" b="1" u="none" strike="noStrike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10:30 - 14:00 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Uhr</a:t>
            </a:r>
            <a:r>
              <a:rPr lang="en-US" sz="2400" b="1" u="none" strike="noStrike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im</a:t>
            </a:r>
            <a:r>
              <a:rPr lang="en-US" sz="2400" b="1" u="none" strike="noStrike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Dezernat</a:t>
            </a:r>
            <a:r>
              <a:rPr lang="en-US" sz="2400" b="1" u="none" strike="noStrike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#16 Heidelberg </a:t>
            </a:r>
          </a:p>
        </p:txBody>
      </p:sp>
      <p:sp>
        <p:nvSpPr>
          <p:cNvPr id="15" name="Freeform 15"/>
          <p:cNvSpPr/>
          <p:nvPr/>
        </p:nvSpPr>
        <p:spPr>
          <a:xfrm>
            <a:off x="391346" y="7106545"/>
            <a:ext cx="2666838" cy="2075556"/>
          </a:xfrm>
          <a:custGeom>
            <a:avLst/>
            <a:gdLst/>
            <a:ahLst/>
            <a:cxnLst/>
            <a:rect l="l" t="t" r="r" b="b"/>
            <a:pathLst>
              <a:path w="2666838" h="2075556">
                <a:moveTo>
                  <a:pt x="0" y="0"/>
                </a:moveTo>
                <a:lnTo>
                  <a:pt x="2666837" y="0"/>
                </a:lnTo>
                <a:lnTo>
                  <a:pt x="2666837" y="2075556"/>
                </a:lnTo>
                <a:lnTo>
                  <a:pt x="0" y="20755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3296287" y="6927341"/>
            <a:ext cx="4110470" cy="1980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8"/>
              </a:lnSpc>
              <a:spcBef>
                <a:spcPct val="0"/>
              </a:spcBef>
            </a:pPr>
            <a:r>
              <a:rPr lang="en-US" sz="188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  <a:p>
            <a:pPr algn="ctr">
              <a:lnSpc>
                <a:spcPts val="2638"/>
              </a:lnSpc>
              <a:spcBef>
                <a:spcPct val="0"/>
              </a:spcBef>
            </a:pPr>
            <a:r>
              <a:rPr lang="en-US" sz="188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📅 Datum: 22.-24. </a:t>
            </a:r>
            <a:r>
              <a:rPr lang="en-US" sz="188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Juni</a:t>
            </a:r>
            <a:r>
              <a:rPr lang="en-US" sz="188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2026</a:t>
            </a:r>
          </a:p>
          <a:p>
            <a:pPr algn="ctr">
              <a:lnSpc>
                <a:spcPts val="2638"/>
              </a:lnSpc>
              <a:spcBef>
                <a:spcPct val="0"/>
              </a:spcBef>
            </a:pPr>
            <a:r>
              <a:rPr lang="en-US" sz="188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📍 Ort: </a:t>
            </a:r>
            <a:r>
              <a:rPr lang="en-US" sz="188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Dezernat</a:t>
            </a:r>
            <a:r>
              <a:rPr lang="en-US" sz="188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#16 Heidelberg;         </a:t>
            </a:r>
            <a:r>
              <a:rPr lang="en-US" sz="16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Emil-Maier-Str. 16,69115 HD</a:t>
            </a:r>
          </a:p>
          <a:p>
            <a:pPr algn="ctr">
              <a:lnSpc>
                <a:spcPts val="2638"/>
              </a:lnSpc>
              <a:spcBef>
                <a:spcPct val="0"/>
              </a:spcBef>
            </a:pPr>
            <a:r>
              <a:rPr lang="en-US" sz="188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Schauen</a:t>
            </a:r>
            <a:r>
              <a:rPr lang="en-US" sz="188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Sie </a:t>
            </a:r>
            <a:r>
              <a:rPr lang="en-US" sz="188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einfach</a:t>
            </a:r>
            <a:r>
              <a:rPr lang="en-US" sz="188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88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vorbei</a:t>
            </a:r>
            <a:r>
              <a:rPr lang="en-US" sz="188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  <a:p>
            <a:pPr algn="ctr">
              <a:lnSpc>
                <a:spcPts val="2638"/>
              </a:lnSpc>
              <a:spcBef>
                <a:spcPct val="0"/>
              </a:spcBef>
            </a:pPr>
            <a:r>
              <a:rPr lang="en-US" sz="188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 </a:t>
            </a:r>
            <a:r>
              <a:rPr lang="en-US" sz="188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wir</a:t>
            </a:r>
            <a:r>
              <a:rPr lang="en-US" sz="188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88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freuen</a:t>
            </a:r>
            <a:r>
              <a:rPr lang="en-US" sz="188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88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uns</a:t>
            </a:r>
            <a:r>
              <a:rPr lang="en-US" sz="188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auf Sie!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EA9A4D2-CED7-EE21-218A-BCC883A692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42500"/>
            <a:ext cx="1641475" cy="54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xmlns="" r:id="rId11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Benutzerdefiniert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Calibri (MS)</vt:lpstr>
      <vt:lpstr>Cascadia Mono SemiLight</vt:lpstr>
      <vt:lpstr>Calibri</vt:lpstr>
      <vt:lpstr>Arial</vt:lpstr>
      <vt:lpstr>Calibri (MS) Bold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offene Sprechstunde</dc:title>
  <dc:creator>Daniela Huber</dc:creator>
  <cp:lastModifiedBy>Anja.Tschanter</cp:lastModifiedBy>
  <cp:revision>25</cp:revision>
  <cp:lastPrinted>2026-05-27T11:53:51Z</cp:lastPrinted>
  <dcterms:created xsi:type="dcterms:W3CDTF">2006-08-16T00:00:00Z</dcterms:created>
  <dcterms:modified xsi:type="dcterms:W3CDTF">2026-05-28T09:33:15Z</dcterms:modified>
  <dc:identifier>DAG_zA3Jmhs</dc:identifier>
</cp:coreProperties>
</file>